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Playfair Display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Oswald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layfairDisplay-bold.fntdata"/><Relationship Id="rId21" Type="http://schemas.openxmlformats.org/officeDocument/2006/relationships/font" Target="fonts/PlayfairDisplay-regular.fntdata"/><Relationship Id="rId24" Type="http://schemas.openxmlformats.org/officeDocument/2006/relationships/font" Target="fonts/PlayfairDisplay-boldItalic.fntdata"/><Relationship Id="rId23" Type="http://schemas.openxmlformats.org/officeDocument/2006/relationships/font" Target="fonts/PlayfairDisplay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c6f972163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c6f9721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1423e67fe3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1423e67fe3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1423e67fe3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1423e67fe3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1887efcc1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1887efcc1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1423e67fe3_1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1423e67fe3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1423e67fe3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1423e67fe3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1423e67fe3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1423e67fe3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1423e67fe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1423e67fe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1423e67fe3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1423e67fe3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423e67fe3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423e67fe3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423e67fe3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1423e67fe3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423e67fe3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423e67fe3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423e67fe3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423e67fe3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1423e67fe3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1423e67fe3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1423e67fe3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1423e67fe3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5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5475350" y="3943775"/>
            <a:ext cx="278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C R I M E   F O R E C A S T I N G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/>
        </p:nvSpPr>
        <p:spPr>
          <a:xfrm>
            <a:off x="410325" y="192600"/>
            <a:ext cx="283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Playfair Display"/>
                <a:ea typeface="Playfair Display"/>
                <a:cs typeface="Playfair Display"/>
                <a:sym typeface="Playfair Display"/>
              </a:rPr>
              <a:t>M O D E L  R E S U L T S:</a:t>
            </a:r>
            <a:endParaRPr b="1"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91400"/>
            <a:ext cx="7400925" cy="386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/>
        </p:nvSpPr>
        <p:spPr>
          <a:xfrm>
            <a:off x="561025" y="159100"/>
            <a:ext cx="5007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Playfair Display"/>
                <a:ea typeface="Playfair Display"/>
                <a:cs typeface="Playfair Display"/>
                <a:sym typeface="Playfair Display"/>
              </a:rPr>
              <a:t>B E S T  P E R F O R M I N G  M O D E L:</a:t>
            </a:r>
            <a:endParaRPr b="1" sz="19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98425"/>
            <a:ext cx="9144000" cy="2645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3745800" y="2281025"/>
            <a:ext cx="24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860975" y="805075"/>
            <a:ext cx="3711000" cy="11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Playfair Display"/>
              <a:buChar char="●"/>
            </a:pPr>
            <a:r>
              <a:rPr lang="en" sz="1500">
                <a:latin typeface="Playfair Display"/>
                <a:ea typeface="Playfair Display"/>
                <a:cs typeface="Playfair Display"/>
                <a:sym typeface="Playfair Display"/>
              </a:rPr>
              <a:t>SARIMAX(1,0,1)(0,1,2)12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Playfair Display"/>
              <a:buChar char="●"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Mean Absolute Percentage Error(MAPE)  : 43.35%</a:t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/>
        </p:nvSpPr>
        <p:spPr>
          <a:xfrm>
            <a:off x="570250" y="257175"/>
            <a:ext cx="3466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layfair Display"/>
                <a:ea typeface="Playfair Display"/>
                <a:cs typeface="Playfair Display"/>
                <a:sym typeface="Playfair Display"/>
              </a:rPr>
              <a:t>C O N C L U S I O N</a:t>
            </a:r>
            <a:endParaRPr b="1" sz="2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570250" y="1073425"/>
            <a:ext cx="79836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Playfair Display"/>
              <a:buAutoNum type="arabicPeriod"/>
            </a:pPr>
            <a:r>
              <a:rPr b="1" lang="en" sz="1600">
                <a:latin typeface="Playfair Display"/>
                <a:ea typeface="Playfair Display"/>
                <a:cs typeface="Playfair Display"/>
                <a:sym typeface="Playfair Display"/>
              </a:rPr>
              <a:t>Does Monthly crimes in Seattle has an increasing Trend?</a:t>
            </a:r>
            <a:endParaRPr b="1" sz="16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Playfair Display"/>
                <a:ea typeface="Playfair Display"/>
                <a:cs typeface="Playfair Display"/>
                <a:sym typeface="Playfair Display"/>
              </a:rPr>
              <a:t>-</a:t>
            </a:r>
            <a:r>
              <a:rPr lang="en" sz="1500">
                <a:latin typeface="Playfair Display"/>
                <a:ea typeface="Playfair Display"/>
                <a:cs typeface="Playfair Display"/>
                <a:sym typeface="Playfair Display"/>
              </a:rPr>
              <a:t>Numbers are pretty stable with no clear trend till 2019, 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Playfair Display"/>
                <a:ea typeface="Playfair Display"/>
                <a:cs typeface="Playfair Display"/>
                <a:sym typeface="Playfair Display"/>
              </a:rPr>
              <a:t>-Concludes to allocate more </a:t>
            </a:r>
            <a:r>
              <a:rPr lang="en" sz="1500">
                <a:latin typeface="Playfair Display"/>
                <a:ea typeface="Playfair Display"/>
                <a:cs typeface="Playfair Display"/>
                <a:sym typeface="Playfair Display"/>
              </a:rPr>
              <a:t>resources</a:t>
            </a:r>
            <a:r>
              <a:rPr lang="en" sz="1500">
                <a:latin typeface="Playfair Display"/>
                <a:ea typeface="Playfair Display"/>
                <a:cs typeface="Playfair Display"/>
                <a:sym typeface="Playfair Display"/>
              </a:rPr>
              <a:t> on taking measures to control the increasing numbers.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Playfair Display"/>
                <a:ea typeface="Playfair Display"/>
                <a:cs typeface="Playfair Display"/>
                <a:sym typeface="Playfair Display"/>
              </a:rPr>
              <a:t>  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Playfair Display"/>
              <a:buAutoNum type="arabicPeriod"/>
            </a:pPr>
            <a:r>
              <a:rPr b="1" lang="en" sz="1500">
                <a:latin typeface="Playfair Display"/>
                <a:ea typeface="Playfair Display"/>
                <a:cs typeface="Playfair Display"/>
                <a:sym typeface="Playfair Display"/>
              </a:rPr>
              <a:t>Can our model explain the time related patterns?</a:t>
            </a:r>
            <a:endParaRPr b="1"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Playfair Display"/>
                <a:ea typeface="Playfair Display"/>
                <a:cs typeface="Playfair Display"/>
                <a:sym typeface="Playfair Display"/>
              </a:rPr>
              <a:t>-Model shows periodical patterns of 2 yrs..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Playfair Display"/>
                <a:ea typeface="Playfair Display"/>
                <a:cs typeface="Playfair Display"/>
                <a:sym typeface="Playfair Display"/>
              </a:rPr>
              <a:t>-Patterns are carried on year by year showing correlations with each other.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Playfair Display"/>
                <a:ea typeface="Playfair Display"/>
                <a:cs typeface="Playfair Display"/>
                <a:sym typeface="Playfair Display"/>
              </a:rPr>
              <a:t>-Model overall does a good job in explaining the information carried by the crime number time series.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/>
        </p:nvSpPr>
        <p:spPr>
          <a:xfrm>
            <a:off x="6221600" y="1875700"/>
            <a:ext cx="2796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0" name="Google Shape;150;p25"/>
          <p:cNvSpPr txBox="1"/>
          <p:nvPr/>
        </p:nvSpPr>
        <p:spPr>
          <a:xfrm>
            <a:off x="343325" y="200975"/>
            <a:ext cx="3751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Playfair Display"/>
                <a:ea typeface="Playfair Display"/>
                <a:cs typeface="Playfair Display"/>
                <a:sym typeface="Playfair Display"/>
              </a:rPr>
              <a:t>R E C O M M E N D A T I O N S</a:t>
            </a:r>
            <a:endParaRPr b="1" sz="19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1464775" y="1386500"/>
            <a:ext cx="644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2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5"/>
          <p:cNvSpPr txBox="1"/>
          <p:nvPr/>
        </p:nvSpPr>
        <p:spPr>
          <a:xfrm>
            <a:off x="715625" y="995150"/>
            <a:ext cx="1543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4" name="Google Shape;154;p25"/>
          <p:cNvSpPr txBox="1"/>
          <p:nvPr/>
        </p:nvSpPr>
        <p:spPr>
          <a:xfrm>
            <a:off x="447250" y="955400"/>
            <a:ext cx="3421500" cy="28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Playfair Display"/>
              <a:buChar char="●"/>
            </a:pPr>
            <a:r>
              <a:rPr lang="en" sz="1700"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One high spike in the series shows a spike which might be an anomaly.</a:t>
            </a:r>
            <a:endParaRPr sz="1700"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Playfair Display"/>
              <a:buChar char="●"/>
            </a:pPr>
            <a:r>
              <a:rPr lang="en" sz="1700"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The model might suffer from overfitting.</a:t>
            </a:r>
            <a:endParaRPr sz="1700"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Playfair Display"/>
              <a:buChar char="●"/>
            </a:pPr>
            <a:r>
              <a:rPr lang="en" sz="1700">
                <a:highlight>
                  <a:schemeClr val="lt1"/>
                </a:highlight>
              </a:rPr>
              <a:t> Using an ensemble of models can help in creating a </a:t>
            </a:r>
            <a:r>
              <a:rPr lang="en" sz="1700">
                <a:highlight>
                  <a:schemeClr val="lt1"/>
                </a:highlight>
              </a:rPr>
              <a:t>persistent</a:t>
            </a:r>
            <a:r>
              <a:rPr lang="en" sz="1700">
                <a:highlight>
                  <a:schemeClr val="lt1"/>
                </a:highlight>
              </a:rPr>
              <a:t> model.</a:t>
            </a:r>
            <a:endParaRPr sz="17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/>
        </p:nvSpPr>
        <p:spPr>
          <a:xfrm>
            <a:off x="644775" y="293075"/>
            <a:ext cx="28722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Playfair Display"/>
                <a:ea typeface="Playfair Display"/>
                <a:cs typeface="Playfair Display"/>
                <a:sym typeface="Playfair Display"/>
              </a:rPr>
              <a:t>W A Y  F O R W A R D</a:t>
            </a:r>
            <a:endParaRPr b="1" sz="21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60" name="Google Shape;160;p26"/>
          <p:cNvSpPr txBox="1"/>
          <p:nvPr/>
        </p:nvSpPr>
        <p:spPr>
          <a:xfrm>
            <a:off x="737975" y="1006325"/>
            <a:ext cx="40254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Trying other Forecasting techniques like: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Playfair Display"/>
              <a:buChar char="●"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Exponential Smoothing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Playfair Display"/>
              <a:buChar char="●"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Artificial neural network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3375" y="0"/>
            <a:ext cx="43806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6"/>
          <p:cNvSpPr txBox="1"/>
          <p:nvPr/>
        </p:nvSpPr>
        <p:spPr>
          <a:xfrm>
            <a:off x="737975" y="3265000"/>
            <a:ext cx="3958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Explore the components of time series more </a:t>
            </a: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thoroughly</a:t>
            </a: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.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753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7"/>
          <p:cNvSpPr txBox="1"/>
          <p:nvPr/>
        </p:nvSpPr>
        <p:spPr>
          <a:xfrm>
            <a:off x="5557200" y="413725"/>
            <a:ext cx="2974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latin typeface="Playfair Display"/>
                <a:ea typeface="Playfair Display"/>
                <a:cs typeface="Playfair Display"/>
                <a:sym typeface="Playfair Display"/>
              </a:rPr>
              <a:t>T H A N K   Y O U</a:t>
            </a:r>
            <a:endParaRPr b="1" sz="2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69" name="Google Shape;169;p27"/>
          <p:cNvSpPr txBox="1"/>
          <p:nvPr/>
        </p:nvSpPr>
        <p:spPr>
          <a:xfrm>
            <a:off x="5892650" y="3745800"/>
            <a:ext cx="32514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u="sng">
                <a:latin typeface="Playfair Display"/>
                <a:ea typeface="Playfair Display"/>
                <a:cs typeface="Playfair Display"/>
                <a:sym typeface="Playfair Display"/>
              </a:rPr>
              <a:t>Namita Rana </a:t>
            </a:r>
            <a:endParaRPr sz="1300" u="sng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300" u="sng">
                <a:latin typeface="Playfair Display"/>
                <a:ea typeface="Playfair Display"/>
                <a:cs typeface="Playfair Display"/>
                <a:sym typeface="Playfair Display"/>
              </a:rPr>
              <a:t>Email:namitarana21@gmail.com</a:t>
            </a:r>
            <a:endParaRPr sz="1300" u="sng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300" u="sng">
                <a:latin typeface="Playfair Display"/>
                <a:ea typeface="Playfair Display"/>
                <a:cs typeface="Playfair Display"/>
                <a:sym typeface="Playfair Display"/>
              </a:rPr>
              <a:t>Github:https://github.com/namitarana1</a:t>
            </a:r>
            <a:endParaRPr sz="1300" u="sng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 u="sng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5707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4"/>
          <p:cNvSpPr txBox="1"/>
          <p:nvPr/>
        </p:nvSpPr>
        <p:spPr>
          <a:xfrm>
            <a:off x="5758475" y="369000"/>
            <a:ext cx="26949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Playfair Display"/>
                <a:ea typeface="Playfair Display"/>
                <a:cs typeface="Playfair Display"/>
                <a:sym typeface="Playfair Display"/>
              </a:rPr>
              <a:t>S E A T T L E    F A C T S:</a:t>
            </a:r>
            <a:endParaRPr b="1" sz="17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5590750" y="670900"/>
            <a:ext cx="2952000" cy="41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50"/>
              <a:buChar char="●"/>
            </a:pP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</a:rPr>
              <a:t>Known as the “Emerald City”, Seattle is the most populous city in Washington state.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0"/>
              <a:buChar char="●"/>
            </a:pPr>
            <a:r>
              <a:rPr lang="en" sz="1450">
                <a:solidFill>
                  <a:schemeClr val="dk2"/>
                </a:solidFill>
                <a:highlight>
                  <a:srgbClr val="FFFFFF"/>
                </a:highlight>
              </a:rPr>
              <a:t>Population: 600,000.</a:t>
            </a:r>
            <a:endParaRPr sz="14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0"/>
              <a:buChar char="●"/>
            </a:pPr>
            <a:r>
              <a:rPr lang="en" sz="1450">
                <a:solidFill>
                  <a:schemeClr val="dk2"/>
                </a:solidFill>
                <a:highlight>
                  <a:srgbClr val="FFFFFF"/>
                </a:highlight>
              </a:rPr>
              <a:t>Is ranked 51st for the violent crime rate in the country..</a:t>
            </a:r>
            <a:endParaRPr sz="14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20675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50"/>
              <a:buChar char="●"/>
            </a:pP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</a:rPr>
              <a:t> In 2021: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14325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50"/>
              <a:buChar char="○"/>
            </a:pP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</a:rPr>
              <a:t>Crime Rate: 690.85 per 100k residents.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14325" lvl="1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50"/>
              <a:buChar char="○"/>
            </a:pP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</a:rPr>
              <a:t>Violent crimes increased by 20%.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</a:rPr>
              <a:t> As of Jan 31,2022: 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chemeClr val="dk2"/>
                </a:solidFill>
                <a:highlight>
                  <a:srgbClr val="FFFFFF"/>
                </a:highlight>
              </a:rPr>
              <a:t>Total crimes: 4,023.</a:t>
            </a:r>
            <a:endParaRPr sz="13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2"/>
              </a:solidFill>
              <a:highlight>
                <a:srgbClr val="FFFFFF"/>
              </a:highlight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7343700" y="4814875"/>
            <a:ext cx="17334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Playfair Display"/>
                <a:ea typeface="Playfair Display"/>
                <a:cs typeface="Playfair Display"/>
                <a:sym typeface="Playfair Display"/>
              </a:rPr>
              <a:t>Source:https://www.seattle.gov/police/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6641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5434475" y="108850"/>
            <a:ext cx="2512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Playfair Display"/>
                <a:ea typeface="Playfair Display"/>
                <a:cs typeface="Playfair Display"/>
                <a:sym typeface="Playfair Display"/>
              </a:rPr>
              <a:t>O V E R V I E W</a:t>
            </a:r>
            <a:endParaRPr b="1" sz="18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5467975" y="711725"/>
            <a:ext cx="2683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BUSINESS PROBLEM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5522275" y="1405350"/>
            <a:ext cx="1637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THE DATA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5522275" y="2098975"/>
            <a:ext cx="283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RESEARCH/MODELLING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5568450" y="2805625"/>
            <a:ext cx="1867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RESULTS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5568450" y="3512275"/>
            <a:ext cx="346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BUSINESS RECOMMENDATIONS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5568450" y="4058200"/>
            <a:ext cx="312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NEXT STEPS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/>
        </p:nvSpPr>
        <p:spPr>
          <a:xfrm>
            <a:off x="2830275" y="829000"/>
            <a:ext cx="3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11425"/>
            <a:ext cx="9143998" cy="21320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460550" y="200975"/>
            <a:ext cx="3114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Playfair Display"/>
                <a:ea typeface="Playfair Display"/>
                <a:cs typeface="Playfair Display"/>
                <a:sym typeface="Playfair Display"/>
              </a:rPr>
              <a:t>B U S I N E S S   P R O B L E M</a:t>
            </a:r>
            <a:endParaRPr b="1"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569425" y="753650"/>
            <a:ext cx="76377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layfair Display"/>
              <a:buChar char="●"/>
            </a:pP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Team was hired by Seattle Police Department to determine a model that can be used to forecast future crimes counts in the city.</a:t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This model can help facilitate practical crime prevention solutions.</a:t>
            </a:r>
            <a:endParaRPr sz="13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Can  aid police personnel in optimal decision-making and resource management.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0050" y="0"/>
            <a:ext cx="36439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494025" y="343325"/>
            <a:ext cx="3399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Playfair Display"/>
                <a:ea typeface="Playfair Display"/>
                <a:cs typeface="Playfair Display"/>
                <a:sym typeface="Playfair Display"/>
              </a:rPr>
              <a:t>D A T A   U N D E R S T A N D I N G</a:t>
            </a:r>
            <a:endParaRPr b="1" sz="1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4" name="Google Shape;94;p17"/>
          <p:cNvSpPr txBox="1"/>
          <p:nvPr/>
        </p:nvSpPr>
        <p:spPr>
          <a:xfrm>
            <a:off x="628025" y="1055075"/>
            <a:ext cx="42537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Source :  </a:t>
            </a:r>
            <a:r>
              <a:rPr b="1" lang="en" sz="1500">
                <a:solidFill>
                  <a:srgbClr val="333333"/>
                </a:solidFill>
                <a:highlight>
                  <a:srgbClr val="F1F1F1"/>
                </a:highlight>
              </a:rPr>
              <a:t>City of Seattle Official Website</a:t>
            </a:r>
            <a:endParaRPr b="1" sz="1500">
              <a:solidFill>
                <a:srgbClr val="333333"/>
              </a:solidFill>
              <a:highlight>
                <a:srgbClr val="F1F1F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333333"/>
                </a:solidFill>
                <a:highlight>
                  <a:srgbClr val="F1F1F1"/>
                </a:highlight>
              </a:rPr>
              <a:t>		(</a:t>
            </a:r>
            <a:r>
              <a:rPr b="1" lang="en" sz="1100">
                <a:solidFill>
                  <a:srgbClr val="333333"/>
                </a:solidFill>
                <a:highlight>
                  <a:srgbClr val="F1F1F1"/>
                </a:highlight>
              </a:rPr>
              <a:t>https://data.seattle.gov/Public-Safety/SPD-Crime-Data-2008-Present/tazs-3rd5</a:t>
            </a:r>
            <a:r>
              <a:rPr b="1" lang="en" sz="1500">
                <a:solidFill>
                  <a:srgbClr val="333333"/>
                </a:solidFill>
                <a:highlight>
                  <a:srgbClr val="F1F1F1"/>
                </a:highlight>
              </a:rPr>
              <a:t>)</a:t>
            </a:r>
            <a:endParaRPr b="1" sz="1500">
              <a:solidFill>
                <a:srgbClr val="333333"/>
              </a:solidFill>
              <a:highlight>
                <a:srgbClr val="F1F1F1"/>
              </a:highlight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686550" y="2344600"/>
            <a:ext cx="4295700" cy="22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2"/>
                </a:solidFill>
                <a:highlight>
                  <a:srgbClr val="F8F8F8"/>
                </a:highlight>
              </a:rPr>
              <a:t>Dataset Details:</a:t>
            </a:r>
            <a:endParaRPr b="1" sz="1700">
              <a:solidFill>
                <a:schemeClr val="dk2"/>
              </a:solidFill>
              <a:highlight>
                <a:srgbClr val="F8F8F8"/>
              </a:highlight>
            </a:endParaRPr>
          </a:p>
          <a:p>
            <a:pPr indent="0" lvl="0" marL="139700" marR="5715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2"/>
                </a:solidFill>
                <a:highlight>
                  <a:srgbClr val="FFFFFF"/>
                </a:highlight>
              </a:rPr>
              <a:t>Rows: </a:t>
            </a:r>
            <a:r>
              <a:rPr lang="en">
                <a:solidFill>
                  <a:schemeClr val="dk2"/>
                </a:solidFill>
                <a:highlight>
                  <a:srgbClr val="FFFFFF"/>
                </a:highlight>
              </a:rPr>
              <a:t>962K</a:t>
            </a:r>
            <a:endParaRPr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139700" marR="5715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2"/>
                </a:solidFill>
                <a:highlight>
                  <a:srgbClr val="FFFFFF"/>
                </a:highlight>
              </a:rPr>
              <a:t>Columns : 17</a:t>
            </a:r>
            <a:endParaRPr sz="16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139700" marR="1397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2"/>
                </a:solidFill>
                <a:highlight>
                  <a:srgbClr val="FFFFFF"/>
                </a:highlight>
              </a:rPr>
              <a:t>Each row is a: Crime Data: 2010 - 2020</a:t>
            </a:r>
            <a:endParaRPr sz="16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000">
                <a:latin typeface="Playfair Display"/>
                <a:ea typeface="Playfair Display"/>
                <a:cs typeface="Playfair Display"/>
                <a:sym typeface="Playfair Display"/>
              </a:rPr>
              <a:t>Columns: {Offense Start Date Time, Offense Parent Group,Crime against Category,offense code,Offense Report time}</a:t>
            </a:r>
            <a:endParaRPr sz="1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/>
        </p:nvSpPr>
        <p:spPr>
          <a:xfrm>
            <a:off x="226100" y="192600"/>
            <a:ext cx="4257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layfair Display"/>
                <a:ea typeface="Playfair Display"/>
                <a:cs typeface="Playfair Display"/>
                <a:sym typeface="Playfair Display"/>
              </a:rPr>
              <a:t>D A T A   F I N D I N G S:</a:t>
            </a:r>
            <a:endParaRPr b="1" sz="2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592600" y="1095800"/>
            <a:ext cx="6440700" cy="3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Playfair Display"/>
              <a:buChar char="●"/>
            </a:pPr>
            <a:r>
              <a:rPr lang="en" sz="1900">
                <a:latin typeface="Playfair Display"/>
                <a:ea typeface="Playfair Display"/>
                <a:cs typeface="Playfair Display"/>
                <a:sym typeface="Playfair Display"/>
              </a:rPr>
              <a:t>Crime Against Category: Property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Playfair Display"/>
              <a:buChar char="●"/>
            </a:pPr>
            <a:r>
              <a:rPr lang="en" sz="1900">
                <a:latin typeface="Playfair Display"/>
                <a:ea typeface="Playfair Display"/>
                <a:cs typeface="Playfair Display"/>
                <a:sym typeface="Playfair Display"/>
              </a:rPr>
              <a:t>Major Category in Offence Group: 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Playfair Display"/>
              <a:buChar char="○"/>
            </a:pPr>
            <a:r>
              <a:rPr lang="en" sz="1900">
                <a:latin typeface="Playfair Display"/>
                <a:ea typeface="Playfair Display"/>
                <a:cs typeface="Playfair Display"/>
                <a:sym typeface="Playfair Display"/>
              </a:rPr>
              <a:t>Larceny-Theft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Playfair Display"/>
              <a:buChar char="●"/>
            </a:pPr>
            <a:r>
              <a:rPr lang="en" sz="1900">
                <a:latin typeface="Playfair Display"/>
                <a:ea typeface="Playfair Display"/>
                <a:cs typeface="Playfair Display"/>
                <a:sym typeface="Playfair Display"/>
              </a:rPr>
              <a:t>Crime counts by each day: Friday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Playfair Display"/>
              <a:buChar char="●"/>
            </a:pPr>
            <a:r>
              <a:rPr lang="en" sz="1900">
                <a:latin typeface="Playfair Display"/>
                <a:ea typeface="Playfair Display"/>
                <a:cs typeface="Playfair Display"/>
                <a:sym typeface="Playfair Display"/>
              </a:rPr>
              <a:t>Crime by Groups: Group A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Playfair Display"/>
              <a:buChar char="●"/>
            </a:pPr>
            <a:r>
              <a:rPr lang="en" sz="1900">
                <a:latin typeface="Playfair Display"/>
                <a:ea typeface="Playfair Display"/>
                <a:cs typeface="Playfair Display"/>
                <a:sym typeface="Playfair Display"/>
              </a:rPr>
              <a:t>Crime Month: May</a:t>
            </a:r>
            <a:endParaRPr sz="1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0000" y="0"/>
            <a:ext cx="34039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925" y="487825"/>
            <a:ext cx="7362825" cy="377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922400"/>
            <a:ext cx="9144000" cy="2344624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535900" y="2679550"/>
            <a:ext cx="196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175850" y="108850"/>
            <a:ext cx="31905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layfair Display"/>
                <a:ea typeface="Playfair Display"/>
                <a:cs typeface="Playfair Display"/>
                <a:sym typeface="Playfair Display"/>
              </a:rPr>
              <a:t>M E T H O D S  U S E D:</a:t>
            </a:r>
            <a:endParaRPr b="1" sz="20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293075" y="711750"/>
            <a:ext cx="156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6" name="Google Shape;116;p20"/>
          <p:cNvSpPr txBox="1"/>
          <p:nvPr/>
        </p:nvSpPr>
        <p:spPr>
          <a:xfrm>
            <a:off x="6288600" y="2202300"/>
            <a:ext cx="268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Playfair Display"/>
                <a:ea typeface="Playfair Display"/>
                <a:cs typeface="Playfair Display"/>
                <a:sym typeface="Playfair Display"/>
              </a:rPr>
              <a:t>D</a:t>
            </a:r>
            <a:r>
              <a:rPr lang="en" sz="900">
                <a:latin typeface="Playfair Display"/>
                <a:ea typeface="Playfair Display"/>
                <a:cs typeface="Playfair Display"/>
                <a:sym typeface="Playfair Display"/>
              </a:rPr>
              <a:t>ataSources:</a:t>
            </a:r>
            <a:endParaRPr sz="9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Playfair Display"/>
                <a:ea typeface="Playfair Display"/>
                <a:cs typeface="Playfair Display"/>
                <a:sym typeface="Playfair Display"/>
              </a:rPr>
              <a:t>https://www.advancinganalytics.co.uk/blog/2021/06/22/10-incredibly-useful-time-series-forecasting-algorithms</a:t>
            </a:r>
            <a:endParaRPr sz="9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7" name="Google Shape;117;p20"/>
          <p:cNvSpPr txBox="1"/>
          <p:nvPr/>
        </p:nvSpPr>
        <p:spPr>
          <a:xfrm>
            <a:off x="293075" y="711750"/>
            <a:ext cx="4823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Time Series Forecasting techniques: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Char char="●"/>
            </a:pPr>
            <a:r>
              <a:rPr lang="en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ARIMA</a:t>
            </a:r>
            <a:endParaRPr sz="16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Char char="●"/>
            </a:pPr>
            <a:r>
              <a:rPr lang="en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Auto-ARIMA</a:t>
            </a:r>
            <a:endParaRPr sz="16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Char char="●"/>
            </a:pPr>
            <a:r>
              <a:rPr lang="en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SARIMA</a:t>
            </a:r>
            <a:endParaRPr sz="16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Char char="●"/>
            </a:pPr>
            <a:r>
              <a:rPr lang="en" sz="16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PROPHET</a:t>
            </a:r>
            <a:endParaRPr sz="16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/>
        </p:nvSpPr>
        <p:spPr>
          <a:xfrm>
            <a:off x="4898575" y="343325"/>
            <a:ext cx="2913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Playfair Display"/>
                <a:ea typeface="Playfair Display"/>
                <a:cs typeface="Playfair Display"/>
                <a:sym typeface="Playfair Display"/>
              </a:rPr>
              <a:t>M E T R I C S:</a:t>
            </a:r>
            <a:endParaRPr b="1" sz="20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23" name="Google Shape;123;p21"/>
          <p:cNvSpPr txBox="1"/>
          <p:nvPr/>
        </p:nvSpPr>
        <p:spPr>
          <a:xfrm>
            <a:off x="4635475" y="1150025"/>
            <a:ext cx="3440100" cy="15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Playfair Display"/>
              <a:buChar char="●"/>
            </a:pPr>
            <a:r>
              <a:rPr lang="en" sz="1500">
                <a:latin typeface="Playfair Display"/>
                <a:ea typeface="Playfair Display"/>
                <a:cs typeface="Playfair Display"/>
                <a:sym typeface="Playfair Display"/>
              </a:rPr>
              <a:t>METRICS: MAPE(Mean Absolute Percentage Error)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Playfair Display"/>
              <a:buChar char="●"/>
            </a:pPr>
            <a:r>
              <a:rPr lang="en" sz="1500">
                <a:latin typeface="Playfair Display"/>
                <a:ea typeface="Playfair Display"/>
                <a:cs typeface="Playfair Display"/>
                <a:sym typeface="Playfair Display"/>
              </a:rPr>
              <a:t>Lower MAPE percentage - Better the model.</a:t>
            </a:r>
            <a:endParaRPr sz="15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8129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